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4"/>
    <p:sldMasterId id="2147483943" r:id="rId5"/>
  </p:sldMasterIdLst>
  <p:notesMasterIdLst>
    <p:notesMasterId r:id="rId21"/>
  </p:notesMasterIdLst>
  <p:handoutMasterIdLst>
    <p:handoutMasterId r:id="rId22"/>
  </p:handoutMasterIdLst>
  <p:sldIdLst>
    <p:sldId id="256" r:id="rId6"/>
    <p:sldId id="297" r:id="rId7"/>
    <p:sldId id="298" r:id="rId8"/>
    <p:sldId id="299" r:id="rId9"/>
    <p:sldId id="300" r:id="rId10"/>
    <p:sldId id="301" r:id="rId11"/>
    <p:sldId id="302" r:id="rId12"/>
    <p:sldId id="304" r:id="rId13"/>
    <p:sldId id="303" r:id="rId14"/>
    <p:sldId id="305" r:id="rId15"/>
    <p:sldId id="306" r:id="rId16"/>
    <p:sldId id="307" r:id="rId17"/>
    <p:sldId id="308" r:id="rId18"/>
    <p:sldId id="309" r:id="rId19"/>
    <p:sldId id="310" r:id="rId20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9" userDrawn="1">
          <p15:clr>
            <a:srgbClr val="A4A3A4"/>
          </p15:clr>
        </p15:guide>
        <p15:guide id="2" orient="horz" pos="2608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orient="horz" pos="1637" userDrawn="1">
          <p15:clr>
            <a:srgbClr val="A4A3A4"/>
          </p15:clr>
        </p15:guide>
        <p15:guide id="5" orient="horz" pos="215" userDrawn="1">
          <p15:clr>
            <a:srgbClr val="A4A3A4"/>
          </p15:clr>
        </p15:guide>
        <p15:guide id="6" orient="horz" pos="1103" userDrawn="1">
          <p15:clr>
            <a:srgbClr val="A4A3A4"/>
          </p15:clr>
        </p15:guide>
        <p15:guide id="7" orient="horz" pos="401" userDrawn="1">
          <p15:clr>
            <a:srgbClr val="A4A3A4"/>
          </p15:clr>
        </p15:guide>
        <p15:guide id="8" orient="horz" pos="2954" userDrawn="1">
          <p15:clr>
            <a:srgbClr val="A4A3A4"/>
          </p15:clr>
        </p15:guide>
        <p15:guide id="9" orient="horz" pos="173" userDrawn="1">
          <p15:clr>
            <a:srgbClr val="A4A3A4"/>
          </p15:clr>
        </p15:guide>
        <p15:guide id="10" pos="175" userDrawn="1">
          <p15:clr>
            <a:srgbClr val="A4A3A4"/>
          </p15:clr>
        </p15:guide>
        <p15:guide id="11" pos="5590" userDrawn="1">
          <p15:clr>
            <a:srgbClr val="A4A3A4"/>
          </p15:clr>
        </p15:guide>
        <p15:guide id="12" pos="2880" userDrawn="1">
          <p15:clr>
            <a:srgbClr val="A4A3A4"/>
          </p15:clr>
        </p15:guide>
        <p15:guide id="13" pos="776" userDrawn="1">
          <p15:clr>
            <a:srgbClr val="A4A3A4"/>
          </p15:clr>
        </p15:guide>
        <p15:guide id="14" pos="1411" userDrawn="1">
          <p15:clr>
            <a:srgbClr val="A4A3A4"/>
          </p15:clr>
        </p15:guide>
        <p15:guide id="15" pos="5287" userDrawn="1">
          <p15:clr>
            <a:srgbClr val="A4A3A4"/>
          </p15:clr>
        </p15:guide>
        <p15:guide id="16" pos="346" userDrawn="1">
          <p15:clr>
            <a:srgbClr val="A4A3A4"/>
          </p15:clr>
        </p15:guide>
        <p15:guide id="17" pos="40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92" userDrawn="1">
          <p15:clr>
            <a:srgbClr val="A4A3A4"/>
          </p15:clr>
        </p15:guide>
        <p15:guide id="2" orient="horz" pos="5542" userDrawn="1">
          <p15:clr>
            <a:srgbClr val="A4A3A4"/>
          </p15:clr>
        </p15:guide>
        <p15:guide id="3" orient="horz" pos="5777" userDrawn="1">
          <p15:clr>
            <a:srgbClr val="A4A3A4"/>
          </p15:clr>
        </p15:guide>
        <p15:guide id="4" pos="286" userDrawn="1">
          <p15:clr>
            <a:srgbClr val="A4A3A4"/>
          </p15:clr>
        </p15:guide>
        <p15:guide id="5" pos="40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2D0"/>
    <a:srgbClr val="052049"/>
    <a:srgbClr val="90BD31"/>
    <a:srgbClr val="18A3AC"/>
    <a:srgbClr val="178CCB"/>
    <a:srgbClr val="000000"/>
    <a:srgbClr val="EC1848"/>
    <a:srgbClr val="F48024"/>
    <a:srgbClr val="E8E7DE"/>
    <a:srgbClr val="F5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8C260-70E6-492A-8AC5-8DD2B2669B87}" v="4" dt="2024-06-07T23:33:4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5" autoAdjust="0"/>
    <p:restoredTop sz="79907" autoAdjust="0"/>
  </p:normalViewPr>
  <p:slideViewPr>
    <p:cSldViewPr snapToGrid="0" showGuides="1">
      <p:cViewPr>
        <p:scale>
          <a:sx n="103" d="100"/>
          <a:sy n="103" d="100"/>
        </p:scale>
        <p:origin x="1808" y="744"/>
      </p:cViewPr>
      <p:guideLst>
        <p:guide orient="horz" pos="789"/>
        <p:guide orient="horz" pos="2608"/>
        <p:guide orient="horz" pos="3024"/>
        <p:guide orient="horz" pos="1637"/>
        <p:guide orient="horz" pos="215"/>
        <p:guide orient="horz" pos="1103"/>
        <p:guide orient="horz" pos="401"/>
        <p:guide orient="horz" pos="2954"/>
        <p:guide orient="horz" pos="173"/>
        <p:guide pos="175"/>
        <p:guide pos="5590"/>
        <p:guide pos="2880"/>
        <p:guide pos="776"/>
        <p:guide pos="1411"/>
        <p:guide pos="5287"/>
        <p:guide pos="346"/>
        <p:guide pos="40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>
        <p:scale>
          <a:sx n="108" d="100"/>
          <a:sy n="108" d="100"/>
        </p:scale>
        <p:origin x="2576" y="-240"/>
      </p:cViewPr>
      <p:guideLst>
        <p:guide orient="horz" pos="2592"/>
        <p:guide orient="horz" pos="5542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Vincent" clId="Web-{D398C260-70E6-492A-8AC5-8DD2B2669B87}"/>
    <pc:docChg chg="addSld delSld">
      <pc:chgData name="Marc Vincent" userId="" providerId="" clId="Web-{D398C260-70E6-492A-8AC5-8DD2B2669B87}" dt="2024-06-07T23:33:41.690" v="3"/>
      <pc:docMkLst>
        <pc:docMk/>
      </pc:docMkLst>
      <pc:sldChg chg="del">
        <pc:chgData name="Marc Vincent" userId="" providerId="" clId="Web-{D398C260-70E6-492A-8AC5-8DD2B2669B87}" dt="2024-06-07T23:33:41.690" v="3"/>
        <pc:sldMkLst>
          <pc:docMk/>
          <pc:sldMk cId="543433178" sldId="289"/>
        </pc:sldMkLst>
      </pc:sldChg>
      <pc:sldChg chg="new del">
        <pc:chgData name="Marc Vincent" userId="" providerId="" clId="Web-{D398C260-70E6-492A-8AC5-8DD2B2669B87}" dt="2024-06-07T23:33:30.517" v="2"/>
        <pc:sldMkLst>
          <pc:docMk/>
          <pc:sldMk cId="651748649" sldId="290"/>
        </pc:sldMkLst>
      </pc:sldChg>
    </pc:docChg>
  </pc:docChgLst>
  <pc:docChgLst>
    <pc:chgData name="Jonathan Menendez" clId="Web-{CF0FD079-902A-4D5D-90B2-3EB9D2BD7628}"/>
    <pc:docChg chg="addSld modSld">
      <pc:chgData name="Jonathan Menendez" userId="" providerId="" clId="Web-{CF0FD079-902A-4D5D-90B2-3EB9D2BD7628}" dt="2024-04-17T11:13:03.667" v="2"/>
      <pc:docMkLst>
        <pc:docMk/>
      </pc:docMkLst>
      <pc:sldChg chg="addSp delSp modSp mod modClrScheme chgLayout">
        <pc:chgData name="Jonathan Menendez" userId="" providerId="" clId="Web-{CF0FD079-902A-4D5D-90B2-3EB9D2BD7628}" dt="2024-04-17T11:07:24.476" v="1"/>
        <pc:sldMkLst>
          <pc:docMk/>
          <pc:sldMk cId="2154914541" sldId="277"/>
        </pc:sldMkLst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2" creationId="{EA2C5C1B-281B-8E40-AE3B-01687C427CF5}"/>
          </ac:spMkLst>
        </pc:spChg>
        <pc:spChg chg="add del 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3" creationId="{04DEAA18-E19F-4AC3-4125-C7A732218FDC}"/>
          </ac:spMkLst>
        </pc:spChg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4" creationId="{C8CB38CF-9FDE-7947-B8D0-17938F8ED68F}"/>
          </ac:spMkLst>
        </pc:spChg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5" creationId="{E3E096C0-A652-6C4B-BABD-F955B605F28D}"/>
          </ac:spMkLst>
        </pc:spChg>
      </pc:sldChg>
      <pc:sldChg chg="new">
        <pc:chgData name="Jonathan Menendez" userId="" providerId="" clId="Web-{CF0FD079-902A-4D5D-90B2-3EB9D2BD7628}" dt="2024-04-17T11:13:03.667" v="2"/>
        <pc:sldMkLst>
          <pc:docMk/>
          <pc:sldMk cId="543433178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fld id="{111E5896-917A-4035-A860-408E1EC3CD51}" type="slidenum">
              <a:rPr lang="en-US">
                <a:solidFill>
                  <a:srgbClr val="0520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rgbClr val="052049"/>
                </a:solidFill>
                <a:latin typeface="Arial" panose="020B0604020202020204" pitchFamily="34" charset="0"/>
              </a:rPr>
              <a:t>| [footer text here]</a:t>
            </a:r>
          </a:p>
        </p:txBody>
      </p:sp>
    </p:spTree>
    <p:extLst>
      <p:ext uri="{BB962C8B-B14F-4D97-AF65-F5344CB8AC3E}">
        <p14:creationId xmlns:p14="http://schemas.microsoft.com/office/powerpoint/2010/main" val="18283294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b="0" i="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‹#›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sz="800" dirty="0">
                <a:solidFill>
                  <a:srgbClr val="052049"/>
                </a:solidFill>
              </a:rPr>
              <a:t>| [footer text here]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F798EC2-7587-174C-8F9B-BEC1CFBF2B9A}" type="datetimeFigureOut">
              <a:rPr lang="en-US" smtClean="0"/>
              <a:pPr/>
              <a:t>10/9/24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483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14300" indent="-114300" algn="l" defTabSz="914400" rtl="0" eaLnBrk="1" latinLnBrk="0" hangingPunct="1">
      <a:spcBef>
        <a:spcPts val="800"/>
      </a:spcBef>
      <a:buClr>
        <a:srgbClr val="178CCB"/>
      </a:buClr>
      <a:buFont typeface="Arial" pitchFamily="34" charset="0"/>
      <a:buChar char="•"/>
      <a:defRPr sz="12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5750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1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03225" indent="-117475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69913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b="1" dirty="0"/>
              <a:t>Simple Explanation</a:t>
            </a:r>
            <a:r>
              <a:rPr lang="en-US" dirty="0"/>
              <a:t>: The figure shows how many connections (edges) and elements (nodes) are in different parts of the interactome, which is a network of protein interactions. The largest component is from the STRING database, followed by the OTAR dataset. Smaller contributions come from </a:t>
            </a:r>
            <a:r>
              <a:rPr lang="en-US" dirty="0" err="1"/>
              <a:t>IntAct</a:t>
            </a:r>
            <a:r>
              <a:rPr lang="en-US" dirty="0"/>
              <a:t>, </a:t>
            </a:r>
            <a:r>
              <a:rPr lang="en-US" dirty="0" err="1"/>
              <a:t>Reactome</a:t>
            </a:r>
            <a:r>
              <a:rPr lang="en-US" dirty="0"/>
              <a:t>, and SIGNOR, showing how these sources combine to form a comprehensive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87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E80B6-3456-010B-8F56-B330C13C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FF5981-CECD-473D-2082-97413723F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3B280-43BE-7727-BA75-B8D4A2431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(B) A selection of motif clusters identified by </a:t>
            </a:r>
            <a:r>
              <a:rPr lang="en-US" dirty="0" err="1"/>
              <a:t>MoDISco</a:t>
            </a:r>
            <a:r>
              <a:rPr lang="en-US" dirty="0"/>
              <a:t> from gradient saliencies corresponding to 4 </a:t>
            </a:r>
            <a:r>
              <a:rPr lang="en-US" dirty="0" err="1"/>
              <a:t>GTEx</a:t>
            </a:r>
            <a:r>
              <a:rPr lang="en-US" dirty="0"/>
              <a:t> tissues. Shown are the </a:t>
            </a:r>
            <a:r>
              <a:rPr lang="en-US" dirty="0" err="1"/>
              <a:t>MoDISco</a:t>
            </a:r>
            <a:r>
              <a:rPr lang="en-US" dirty="0"/>
              <a:t> PWMs, the best-matching PWMs from HOCOMOCO v11 and the distributions of tissue-specific gradient saliencies for </a:t>
            </a:r>
            <a:r>
              <a:rPr lang="en-US" dirty="0" err="1"/>
              <a:t>seqlets</a:t>
            </a:r>
            <a:r>
              <a:rPr lang="en-US" dirty="0"/>
              <a:t> belonging to a given cluster. P-values are computed using a two-sided Wilcoxon test between the tissue with largest absolute magnitude in gradient saliency (95th percentile) and the tissue with second largest saliency magnitude. Bottom left: Comparison of </a:t>
            </a:r>
            <a:r>
              <a:rPr lang="en-US" dirty="0" err="1"/>
              <a:t>seqlet</a:t>
            </a:r>
            <a:r>
              <a:rPr lang="en-US" dirty="0"/>
              <a:t> saliencies for putative CEBPA/B/D between the RNA coverage tracks of whole blood and liver.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0993A-E782-E977-3435-755D30B94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11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81D89-5562-2B22-34DF-716A123192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638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526B8-56A6-4A8B-14CB-7C5F26B1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40E758-374D-A47A-B682-BF9702A3B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02F9F0-381D-3AE1-A07A-336BD3994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the impact of context and distal regulatory elements;</a:t>
            </a:r>
          </a:p>
          <a:p>
            <a:r>
              <a:rPr lang="en-US" dirty="0"/>
              <a:t>AUROC per </a:t>
            </a:r>
            <a:r>
              <a:rPr lang="en-US" dirty="0" err="1"/>
              <a:t>GTEx</a:t>
            </a:r>
            <a:r>
              <a:rPr lang="en-US" dirty="0"/>
              <a:t> tissue when classifying fine-mapped causal </a:t>
            </a:r>
            <a:r>
              <a:rPr lang="en-US" dirty="0" err="1"/>
              <a:t>eQTLs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B7B4D-91E3-D41A-C9C3-7B77240FA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A0910-E322-2F9D-567C-4DE46F57D6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133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FD0CA-753C-C921-C5EE-A665AA2EA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740B7-A311-D211-F14A-36F908A84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05CE0E-3CD8-9250-04BC-53462B378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Alternative Polyadenylation and Splicing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Predicting Alternative Polyadenylation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DE850-7A86-50AE-4F7C-A45CCDF59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E7D30-B502-A322-1F69-E3F6B63F92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19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A9BDA-BF26-4D00-3C76-62FF61CED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E1791-3A43-0D5F-1490-8F6D157A4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7C553-428A-B62B-04CA-CE8A34B8A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08E3A-E5CD-CDC9-CE86-5DF2F3CC4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C4CC-E2AD-3595-ACCB-5D15202A1A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32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57A7-E9C6-682E-CC88-834A703A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A6E64-BB64-C05D-48F0-D0C98CF62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A4041-557C-091B-B8DD-A9814198E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0EE7D-9744-DC20-80F6-8A8D0DA24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DBA6-E2E1-C18A-7E4D-890E13FA30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7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3B09-BE36-3B1A-83F8-91699F50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E4613-A57F-9EE0-2E28-62EBD0B9F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53B23-A956-2655-C43E-E794474AF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40BD1-39F4-57C1-2E8E-26FBA4C71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5C416-2B92-779A-8B07-44EBCB6770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4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AE502-1ED5-0AB3-AB67-E1428871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93046-C6DA-ECB7-BD10-982447A2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7DA4E-01B3-609B-0453-686924BC2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77892-FD38-AB63-24D0-1D617D2F2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F1B84-21D3-0FA3-9FDE-EB99B8E40E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9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C993A-36D9-9FE6-861F-F1069DC83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3FF85-DBA5-4DA8-DAD9-626AE1C67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BED0C-2313-DE72-38D6-D4E798DFD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b="1" dirty="0"/>
              <a:t>Simple Explanation</a:t>
            </a:r>
            <a:r>
              <a:rPr lang="en-US" dirty="0"/>
              <a:t>: The figure shows how many connections (edges) and elements (nodes) are in different parts of the interactome, which is a network of protein interactions. The largest component is from the STRING database, followed by the OTAR dataset. Smaller contributions come from </a:t>
            </a:r>
            <a:r>
              <a:rPr lang="en-US" dirty="0" err="1"/>
              <a:t>IntAct</a:t>
            </a:r>
            <a:r>
              <a:rPr lang="en-US" dirty="0"/>
              <a:t>, </a:t>
            </a:r>
            <a:r>
              <a:rPr lang="en-US" dirty="0" err="1"/>
              <a:t>Reactome</a:t>
            </a:r>
            <a:r>
              <a:rPr lang="en-US" dirty="0"/>
              <a:t>, and SIGNOR, showing how these sources combine to form a comprehensive network.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0DC5-7A33-A75B-0916-8D461344A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98981-8AB7-370D-7626-5256A7C79E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9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1253-18D1-496D-AA23-BECEE306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55D96-D7CB-A3FB-C1C0-21B044CFE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AFBD2-86D0-AD86-D6E5-8F7ADF70D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b="1" dirty="0"/>
              <a:t>Simple Explanation</a:t>
            </a:r>
            <a:r>
              <a:rPr lang="en-US" dirty="0"/>
              <a:t>: The figure shows how many connections (edges) and elements (nodes) are in different parts of the interactome, which is a network of protein interactions. The largest component is from the STRING database, followed by the OTAR dataset. Smaller contributions come from </a:t>
            </a:r>
            <a:r>
              <a:rPr lang="en-US" dirty="0" err="1"/>
              <a:t>IntAct</a:t>
            </a:r>
            <a:r>
              <a:rPr lang="en-US" dirty="0"/>
              <a:t>, </a:t>
            </a:r>
            <a:r>
              <a:rPr lang="en-US" dirty="0" err="1"/>
              <a:t>Reactome</a:t>
            </a:r>
            <a:r>
              <a:rPr lang="en-US" dirty="0"/>
              <a:t>, and SIGNOR, showing how these sources combine to form a comprehensive network.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3165-8DE0-B943-15D1-4ECC9286F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22AEC-370C-43A3-C456-DDEDE38555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641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FDD2-66EB-485E-8B1F-EC1E0320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12283-D816-5DBD-6E15-E790315DB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EBE72-9D6E-27ED-84DF-16F0AE9DE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b="1" dirty="0"/>
              <a:t>Simple Explanation</a:t>
            </a:r>
            <a:r>
              <a:rPr lang="en-US" dirty="0"/>
              <a:t>: The figure shows how many connections (edges) and elements (nodes) are in different parts of the interactome, which is a network of protein interactions. The largest component is from the STRING database, followed by the OTAR dataset. Smaller contributions come from </a:t>
            </a:r>
            <a:r>
              <a:rPr lang="en-US" dirty="0" err="1"/>
              <a:t>IntAct</a:t>
            </a:r>
            <a:r>
              <a:rPr lang="en-US" dirty="0"/>
              <a:t>, </a:t>
            </a:r>
            <a:r>
              <a:rPr lang="en-US" dirty="0" err="1"/>
              <a:t>Reactome</a:t>
            </a:r>
            <a:r>
              <a:rPr lang="en-US" dirty="0"/>
              <a:t>, and SIGNOR, showing how these sources combine to form a comprehensive network.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4F36C-1C1B-7B08-10B7-5673E52CC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9C3B0-4913-5E03-6975-2D775AF3F6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74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26928-2E81-0074-B080-05342754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4AF5A-6C41-2911-51A6-F5E10B7E3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BC66EE-101F-57B4-459B-D9662F744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The Borzoi neural network architecture consists of a number of convolution and </a:t>
            </a:r>
            <a:r>
              <a:rPr lang="en-US" dirty="0" err="1"/>
              <a:t>downsampling</a:t>
            </a:r>
            <a:r>
              <a:rPr lang="en-US" dirty="0"/>
              <a:t> layers, followed by a stack of self-attention layers with relative positional encodings operating at 128 bp resolution, similar to the </a:t>
            </a:r>
            <a:r>
              <a:rPr lang="en-US" dirty="0" err="1"/>
              <a:t>Enformer</a:t>
            </a:r>
            <a:r>
              <a:rPr lang="en-US" dirty="0"/>
              <a:t> architecture. The output is then </a:t>
            </a:r>
            <a:r>
              <a:rPr lang="en-US" dirty="0" err="1"/>
              <a:t>upsampled</a:t>
            </a:r>
            <a:r>
              <a:rPr lang="en-US" dirty="0"/>
              <a:t> through a number of deconvolutional layers with matched U-net connections to predict at 32 bp resolution.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27E42-C8F6-E30A-8F8B-1748718428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2D3CF-573F-69C8-0712-93A144CB4E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3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08630-A4FD-C763-A00E-533A1B904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04AFE-A341-6D9A-CF7E-511423D27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29601-029C-B7EE-10EF-AFF686F4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b="1" dirty="0"/>
              <a:t>Simple Explanation</a:t>
            </a:r>
            <a:r>
              <a:rPr lang="en-US" dirty="0"/>
              <a:t>: The figure shows how many connections (edges) and elements (nodes) are in different parts of the interactome, which is a network of protein interactions. The largest component is from the STRING database, followed by the OTAR dataset. Smaller contributions come from </a:t>
            </a:r>
            <a:r>
              <a:rPr lang="en-US" dirty="0" err="1"/>
              <a:t>IntAct</a:t>
            </a:r>
            <a:r>
              <a:rPr lang="en-US" dirty="0"/>
              <a:t>, </a:t>
            </a:r>
            <a:r>
              <a:rPr lang="en-US" dirty="0" err="1"/>
              <a:t>Reactome</a:t>
            </a:r>
            <a:r>
              <a:rPr lang="en-US" dirty="0"/>
              <a:t>, and SIGNOR, showing how these sources combine to form a comprehensive network.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B4760-496E-E1F7-075E-7DF203805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9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BFBA-03C3-5AD2-4C86-6B1AD1182A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760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8E2E3-47ED-C01E-CF43-B5074989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364CE-EF4C-5F00-8B97-40F0D5921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C88E0-1FD1-8E51-278D-6BD88A03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(A) Gradient attributions at the mode of maximum saliency for 5 </a:t>
            </a:r>
            <a:r>
              <a:rPr lang="en-US" dirty="0" err="1"/>
              <a:t>GTEx</a:t>
            </a:r>
            <a:r>
              <a:rPr lang="en-US" dirty="0"/>
              <a:t> tissues for liver-specific gene CFHR2. Likely motif hits and their PWMs from HOCOMOCO v11 are annotated. Inset: Comparison of nucleotide-level gradient saliencies for liver and muscle coverage tracks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37410-BAA1-1B1D-05E0-83A1A1BC0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8E85A-7CB2-9B07-29EB-238503C05D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3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jpeg"/><Relationship Id="rId4" Type="http://schemas.openxmlformats.org/officeDocument/2006/relationships/image" Target="../media/image2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emf"/><Relationship Id="rId4" Type="http://schemas.openxmlformats.org/officeDocument/2006/relationships/image" Target="../media/image35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1851"/>
            <a:ext cx="1307578" cy="84750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470D759-0E0E-8249-AFAC-A75A00A3758F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7630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6208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2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2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4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87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3865186" y="2032663"/>
            <a:ext cx="1571041" cy="102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785" y="2037522"/>
            <a:ext cx="1574426" cy="10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13" y="1884801"/>
            <a:ext cx="1374274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19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D46ED-C45A-5D4E-AA02-EF9EDB0FA1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9763C0-80D9-8D42-B900-9C5810713DB1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7DAA724C-3107-8C4A-A46D-AB498B3D6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573359-3223-304A-9E4E-E3990C9773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37528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50522" y="244258"/>
            <a:ext cx="8893479" cy="489924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BFC587D-F4CD-7648-95B7-35FDAB007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758B97-1F12-914B-8A88-08F79B27CB21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321EFAD-F786-464B-B3E8-5DEEB972AF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1D80BBCD-01AA-2048-816B-1926C338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F776777-542E-DD44-ADA8-B722AD386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7F4D8-5A99-1448-8564-FCC9065979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2C759A4-81DB-2B49-BAD8-20F4759D56E4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8F50CE7-BE49-DF46-A309-403467331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3042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8063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01DCD7-F394-9C47-9AE3-85303D673D5E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EA5AAF51-36B8-9940-ACBC-F45CDFBB6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798F0E-CEC8-8A4D-A129-15694C617DB3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4A4BD1-BDC4-5847-8479-2F6EAA1BF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348B5-ADBC-3742-81A7-0E4C003890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90" y="241702"/>
            <a:ext cx="812800" cy="812579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3D807373-E9A5-9F41-8251-72DE5DC0C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66BC5E-F1DA-6A44-9B69-93266278F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5CD000-1EC0-AA42-B1CD-FDFAC651DA81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2CAA2A-5698-F649-A896-1B0C52B65B4D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Magen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5E0E3E-37E7-624B-BD5B-F3FD27B58250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6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4136994"/>
            <a:ext cx="9144000" cy="100650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6EBEE4-9892-574D-BF3F-34A92DB1BEAF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6506E1-BB8B-7045-8D57-C400CDE42A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61EED-DF40-EF49-BA4F-8A8FD2939B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95633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E9279F-0732-2D41-9F31-EB38C1C6965B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9BA6BCF-2F1A-8443-A8DC-13CF462899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227" t="19283" r="-18229" b="-22843"/>
          <a:stretch/>
        </p:blipFill>
        <p:spPr>
          <a:xfrm rot="5400000">
            <a:off x="2084133" y="-3768025"/>
            <a:ext cx="10362381" cy="967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021FC-6CE9-D549-BE7A-5D94B0888C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– Nav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74AEBC4-F1C6-964F-B3AF-AF09E45DE715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8A9B26ED-91EB-374C-A70F-3562EDE10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48"/>
          <a:stretch/>
        </p:blipFill>
        <p:spPr>
          <a:xfrm rot="10800000">
            <a:off x="2413325" y="62568"/>
            <a:ext cx="6730677" cy="195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D5338-76BD-4C47-9834-F2629B532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BC1395-2AD9-8C4D-9E13-CE99F3E7EA24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2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8ACD5-01D7-EA49-A1A8-0D5AC50A0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81" y="305870"/>
            <a:ext cx="999731" cy="999459"/>
          </a:xfrm>
          <a:prstGeom prst="rect">
            <a:avLst/>
          </a:prstGeom>
        </p:spPr>
      </p:pic>
      <p:sp>
        <p:nvSpPr>
          <p:cNvPr id="18" name="Freeform 77">
            <a:extLst>
              <a:ext uri="{FF2B5EF4-FFF2-40B4-BE49-F238E27FC236}">
                <a16:creationId xmlns:a16="http://schemas.microsoft.com/office/drawing/2014/main" id="{09D6DA44-3D41-5E45-80B2-97B2B0E76C11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723CD-1F5B-804C-A079-FE3D1017A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084"/>
          <a:stretch/>
        </p:blipFill>
        <p:spPr>
          <a:xfrm>
            <a:off x="2244538" y="183586"/>
            <a:ext cx="6899462" cy="16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8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578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752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4AD83FAE-0AD2-084F-918F-E696D117757B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18279-066F-DC44-B86B-14E3FAD2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289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881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365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91175AD-5EC8-6C49-8218-F38BDE3E8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CB472-92BE-5E48-80A6-FC260AA96B83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7">
            <a:extLst>
              <a:ext uri="{FF2B5EF4-FFF2-40B4-BE49-F238E27FC236}">
                <a16:creationId xmlns:a16="http://schemas.microsoft.com/office/drawing/2014/main" id="{4ABB29B8-DCAF-7B40-9E52-219D904D83D6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9FF64-C01C-5C4C-8AB2-E760BF7690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8169964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426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52C1D42-AAA3-B04E-A034-F13587860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183" t="13402" r="10781" b="28503"/>
          <a:stretch/>
        </p:blipFill>
        <p:spPr>
          <a:xfrm>
            <a:off x="-317500" y="-245162"/>
            <a:ext cx="9461500" cy="538866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rgbClr val="18A3AC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639F-F884-C946-B140-A9518C6FB9A8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08B3EA4E-B6EE-2549-8EB7-C25BC2142E7C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013E3FCC-D96C-D344-BBA3-51BB23D2A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88447-026C-8740-AB11-4D9C4007C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14"/>
          <a:stretch/>
        </p:blipFill>
        <p:spPr>
          <a:xfrm>
            <a:off x="0" y="401119"/>
            <a:ext cx="9144000" cy="177406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58095-3588-1A4E-B981-253E9F1A1AEC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81C2D974-A2EE-E349-AD5D-00B5C62A8CB7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18DED201-C78F-0E4A-B63C-520004DA7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3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3865186" y="2036429"/>
            <a:ext cx="1571041" cy="101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2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400" y="1884801"/>
            <a:ext cx="1373900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Resear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1"/>
            <a:ext cx="2994420" cy="2015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80" cy="3754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E061F-A72A-5142-8A32-D6BACF33C6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44895"/>
            <a:ext cx="6149579" cy="1021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44D79-B0F4-1A43-9BD5-09FD9E662A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8" y="2015505"/>
            <a:ext cx="1615438" cy="16154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Mt. Z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9411"/>
            <a:ext cx="2994420" cy="1996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77" cy="3754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FD6C-4722-4647-8824-7BD62CB499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7" y="1994818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1F62F8-022A-8040-9203-343FE92FD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5407" b="39964"/>
          <a:stretch/>
        </p:blipFill>
        <p:spPr>
          <a:xfrm>
            <a:off x="-993817" y="0"/>
            <a:ext cx="7143396" cy="13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Patient Ca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FBE2C-79B3-0741-8C4F-E79579E3B5C3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A96EE-AE7F-9D47-80E0-948746F73CBD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8378B-0C89-E14E-8069-2034FF2D0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" y="1"/>
            <a:ext cx="2760609" cy="2015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C622B-BC71-0F4D-ACEB-367F089BD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AB437-D405-6C43-9FA5-FD5F04163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CC52-4A32-374A-BF1E-0FA06087F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4" t="5935" r="2464" b="11182"/>
          <a:stretch/>
        </p:blipFill>
        <p:spPr>
          <a:xfrm>
            <a:off x="2756141" y="30482"/>
            <a:ext cx="6387861" cy="1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Educ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4FBBD5-5854-194C-9766-1823F3F5452C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282E7-F7BC-5A48-9E5F-4ECBFDF952A0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94893-0820-A743-86A6-BDEB411A7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2756753" cy="201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2EA7E-47D5-4248-9461-6049F4FA2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F1DBF9-E6D2-EC49-80D7-6EE1B776A5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74" b="37397"/>
          <a:stretch/>
        </p:blipFill>
        <p:spPr>
          <a:xfrm>
            <a:off x="2756140" y="15255"/>
            <a:ext cx="6387860" cy="1242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6DF26-9AA1-AC46-9695-22DFD8CE98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37931"/>
            <a:ext cx="8587407" cy="40651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32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69704F-E66B-5B41-BF3B-8C6539B484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9F718F-E8D1-5640-A678-0137FDBAEC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33354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415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179054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lorem ipsum.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207338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5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4" r:id="rId4"/>
    <p:sldLayoutId id="2147483982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4016" r:id="rId14"/>
    <p:sldLayoutId id="2147483994" r:id="rId15"/>
    <p:sldLayoutId id="2147483995" r:id="rId16"/>
    <p:sldLayoutId id="214748401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7A11AC4-0317-9648-9B11-2E4A9F79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EA57C94-8CEE-E147-BA04-6441537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395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72" r:id="rId2"/>
    <p:sldLayoutId id="2147483975" r:id="rId3"/>
    <p:sldLayoutId id="2147483976" r:id="rId4"/>
    <p:sldLayoutId id="2147484011" r:id="rId5"/>
    <p:sldLayoutId id="2147484012" r:id="rId6"/>
    <p:sldLayoutId id="2147484013" r:id="rId7"/>
    <p:sldLayoutId id="2147484001" r:id="rId8"/>
    <p:sldLayoutId id="2147484007" r:id="rId9"/>
    <p:sldLayoutId id="2147484009" r:id="rId10"/>
    <p:sldLayoutId id="2147484008" r:id="rId11"/>
    <p:sldLayoutId id="2147483944" r:id="rId12"/>
    <p:sldLayoutId id="2147483951" r:id="rId13"/>
    <p:sldLayoutId id="2147483953" r:id="rId14"/>
    <p:sldLayoutId id="2147484000" r:id="rId15"/>
    <p:sldLayoutId id="2147483950" r:id="rId16"/>
    <p:sldLayoutId id="2147483960" r:id="rId17"/>
    <p:sldLayoutId id="2147483961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4015" r:id="rId25"/>
    <p:sldLayoutId id="2147483954" r:id="rId26"/>
    <p:sldLayoutId id="2147483959" r:id="rId27"/>
    <p:sldLayoutId id="2147484002" r:id="rId28"/>
    <p:sldLayoutId id="2147484014" r:id="rId29"/>
    <p:sldLayoutId id="2147484010" r:id="rId30"/>
    <p:sldLayoutId id="2147484003" r:id="rId3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200000"/>
        </a:lnSpc>
        <a:spcBef>
          <a:spcPts val="0"/>
        </a:spcBef>
        <a:buClr>
          <a:srgbClr val="18A3AC"/>
        </a:buClr>
        <a:buSzPct val="80000"/>
        <a:buFont typeface="Wingdings" charset="2"/>
        <a:buChar char="§"/>
        <a:defRPr lang="en-US" sz="20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224A-BBCB-B8C6-CC65-1C1222DF9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1" y="1878497"/>
            <a:ext cx="6506952" cy="1311963"/>
          </a:xfrm>
        </p:spPr>
        <p:txBody>
          <a:bodyPr/>
          <a:lstStyle/>
          <a:p>
            <a:r>
              <a:rPr lang="en-US" dirty="0"/>
              <a:t>Understanding Sequence-to-X models with Borzoi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89DFB-E6C5-F3A4-8CD6-4DAA1BF160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70D759-0E0E-8249-AFAC-A75A00A3758F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A2010-9296-61EF-ADA4-3D3BF6EEF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Wanjun Gu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80F78-0258-EE67-8312-7E3C0AB40D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Baranzini</a:t>
            </a:r>
            <a:r>
              <a:rPr lang="en-US" dirty="0"/>
              <a:t> Lab Meeting</a:t>
            </a:r>
          </a:p>
        </p:txBody>
      </p:sp>
    </p:spTree>
    <p:extLst>
      <p:ext uri="{BB962C8B-B14F-4D97-AF65-F5344CB8AC3E}">
        <p14:creationId xmlns:p14="http://schemas.microsoft.com/office/powerpoint/2010/main" val="421321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C6AC-DB74-19C1-FED5-2FB4C076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16CBA-19D2-5639-0D7A-FBBE35C4852E}"/>
              </a:ext>
            </a:extLst>
          </p:cNvPr>
          <p:cNvSpPr txBox="1"/>
          <p:nvPr/>
        </p:nvSpPr>
        <p:spPr bwMode="auto">
          <a:xfrm>
            <a:off x="607119" y="471731"/>
            <a:ext cx="7706887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Continuing: Tissue specificity</a:t>
            </a:r>
          </a:p>
        </p:txBody>
      </p:sp>
      <p:pic>
        <p:nvPicPr>
          <p:cNvPr id="5" name="Picture 4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4D199B9-81B9-F06C-753C-65236012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19" y="1152999"/>
            <a:ext cx="5921726" cy="3293741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96024E5-42DB-5F6E-D9F2-32B75499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521" r="1770" b="81003"/>
          <a:stretch/>
        </p:blipFill>
        <p:spPr>
          <a:xfrm>
            <a:off x="440765" y="1291471"/>
            <a:ext cx="673661" cy="3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3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46DB-51AC-C6F2-97A2-82A4570FB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9241-0CD8-73DF-9286-F5FEB1B54201}"/>
              </a:ext>
            </a:extLst>
          </p:cNvPr>
          <p:cNvSpPr txBox="1"/>
          <p:nvPr/>
        </p:nvSpPr>
        <p:spPr bwMode="auto">
          <a:xfrm>
            <a:off x="301884" y="1766402"/>
            <a:ext cx="2361549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Tissue specificity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94CC8E0-A76A-E7AB-7839-FD818F5D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33" y="25052"/>
            <a:ext cx="6139088" cy="4610022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A1AFE973-0FC5-66EC-4776-C2522973BD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521" r="1770" b="81003"/>
          <a:stretch/>
        </p:blipFill>
        <p:spPr>
          <a:xfrm>
            <a:off x="2209931" y="0"/>
            <a:ext cx="673661" cy="3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6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7E188-3FE8-9C72-2A59-083B65B7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6E5D0-B47B-607F-0E26-4C603263F03D}"/>
              </a:ext>
            </a:extLst>
          </p:cNvPr>
          <p:cNvSpPr txBox="1"/>
          <p:nvPr/>
        </p:nvSpPr>
        <p:spPr bwMode="auto">
          <a:xfrm>
            <a:off x="607119" y="471731"/>
            <a:ext cx="7706887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Comparing Borzoi performance to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Enformer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EBF1B618-041D-DA0C-704D-DF3DBE78F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396"/>
          <a:stretch/>
        </p:blipFill>
        <p:spPr>
          <a:xfrm>
            <a:off x="438412" y="1579294"/>
            <a:ext cx="2523890" cy="2058048"/>
          </a:xfrm>
          <a:prstGeom prst="rect">
            <a:avLst/>
          </a:prstGeom>
        </p:spPr>
      </p:pic>
      <p:pic>
        <p:nvPicPr>
          <p:cNvPr id="7" name="Picture 6" descr="A diagram of a number of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BEDFBB05-3464-FABF-6F3C-028D2B3A0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192" y="1070246"/>
            <a:ext cx="1916690" cy="3601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551C6F-DB61-A526-6A66-9A410FC9361A}"/>
              </a:ext>
            </a:extLst>
          </p:cNvPr>
          <p:cNvSpPr txBox="1"/>
          <p:nvPr/>
        </p:nvSpPr>
        <p:spPr bwMode="auto">
          <a:xfrm>
            <a:off x="607119" y="3698032"/>
            <a:ext cx="4572000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Predicting the impact of context and distal regulatory elements</a:t>
            </a:r>
          </a:p>
        </p:txBody>
      </p:sp>
      <p:pic>
        <p:nvPicPr>
          <p:cNvPr id="10" name="Picture 9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198FD55-A36F-10BC-F53F-CECE0B52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66"/>
          <a:stretch/>
        </p:blipFill>
        <p:spPr>
          <a:xfrm>
            <a:off x="2962302" y="1609639"/>
            <a:ext cx="2424266" cy="2027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A8092-DB03-ED27-0E37-DDA753FE0621}"/>
              </a:ext>
            </a:extLst>
          </p:cNvPr>
          <p:cNvSpPr txBox="1"/>
          <p:nvPr/>
        </p:nvSpPr>
        <p:spPr bwMode="auto">
          <a:xfrm>
            <a:off x="7402882" y="1393680"/>
            <a:ext cx="1672618" cy="147732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AUROC per </a:t>
            </a:r>
            <a:r>
              <a:rPr lang="en-US" dirty="0" err="1"/>
              <a:t>GTEx</a:t>
            </a:r>
            <a:r>
              <a:rPr lang="en-US" dirty="0"/>
              <a:t> tissue when classifying fine-mapped causal </a:t>
            </a:r>
            <a:r>
              <a:rPr lang="en-US" dirty="0" err="1"/>
              <a:t>eQTLs</a:t>
            </a:r>
            <a:endParaRPr lang="en-US" dirty="0"/>
          </a:p>
        </p:txBody>
      </p:sp>
      <p:pic>
        <p:nvPicPr>
          <p:cNvPr id="15" name="Picture 1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12F04F8-CD16-C7C6-E657-D9B827DF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21" r="1770" b="81003"/>
          <a:stretch/>
        </p:blipFill>
        <p:spPr>
          <a:xfrm>
            <a:off x="162470" y="1500193"/>
            <a:ext cx="673661" cy="385195"/>
          </a:xfrm>
          <a:prstGeom prst="rect">
            <a:avLst/>
          </a:prstGeom>
        </p:spPr>
      </p:pic>
      <p:pic>
        <p:nvPicPr>
          <p:cNvPr id="16" name="Picture 1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965201E1-7727-DFB6-5DAE-E1224BC7EB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21" r="1770" b="81003"/>
          <a:stretch/>
        </p:blipFill>
        <p:spPr>
          <a:xfrm>
            <a:off x="2625963" y="1500193"/>
            <a:ext cx="673661" cy="385195"/>
          </a:xfrm>
          <a:prstGeom prst="rect">
            <a:avLst/>
          </a:prstGeom>
        </p:spPr>
      </p:pic>
      <p:pic>
        <p:nvPicPr>
          <p:cNvPr id="17" name="Picture 1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36ECCE8-ED00-1C3B-F158-4231B4379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21" r="1770" b="81003"/>
          <a:stretch/>
        </p:blipFill>
        <p:spPr>
          <a:xfrm>
            <a:off x="4995825" y="1016674"/>
            <a:ext cx="673661" cy="385195"/>
          </a:xfrm>
          <a:prstGeom prst="rect">
            <a:avLst/>
          </a:prstGeom>
        </p:spPr>
      </p:pic>
      <p:pic>
        <p:nvPicPr>
          <p:cNvPr id="18" name="Picture 1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F0EAFA1-26F4-DB8C-1782-73C02A65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21" r="1770" b="81003"/>
          <a:stretch/>
        </p:blipFill>
        <p:spPr>
          <a:xfrm>
            <a:off x="4995825" y="2651749"/>
            <a:ext cx="673661" cy="3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8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A13B3-E576-4A38-89DA-23AE3C6A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2CE08-E744-841E-DE51-F5E0AD6343B6}"/>
              </a:ext>
            </a:extLst>
          </p:cNvPr>
          <p:cNvSpPr txBox="1"/>
          <p:nvPr/>
        </p:nvSpPr>
        <p:spPr bwMode="auto">
          <a:xfrm>
            <a:off x="607119" y="471731"/>
            <a:ext cx="7706887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Predicting Alternative Polyadenylation and Splicing using Borzoi</a:t>
            </a:r>
          </a:p>
        </p:txBody>
      </p:sp>
      <p:pic>
        <p:nvPicPr>
          <p:cNvPr id="5" name="Picture 4" descr="A graph of different colored squares and lines&#10;&#10;Description automatically generated">
            <a:extLst>
              <a:ext uri="{FF2B5EF4-FFF2-40B4-BE49-F238E27FC236}">
                <a16:creationId xmlns:a16="http://schemas.microsoft.com/office/drawing/2014/main" id="{01C9F42C-F4BC-B761-AF86-82958F5D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6" y="1720667"/>
            <a:ext cx="3649330" cy="201168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C1145FF-3404-0B6F-241D-FA3F0C62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379" y="1720667"/>
            <a:ext cx="4171970" cy="2011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30F192-6F72-7EEE-61B8-3B384505FBF9}"/>
              </a:ext>
            </a:extLst>
          </p:cNvPr>
          <p:cNvSpPr txBox="1"/>
          <p:nvPr/>
        </p:nvSpPr>
        <p:spPr bwMode="auto">
          <a:xfrm>
            <a:off x="815009" y="3904065"/>
            <a:ext cx="375699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Predicting Alternative Polyadenylation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EE168-00BA-BAB0-A89A-AAF7C815269D}"/>
              </a:ext>
            </a:extLst>
          </p:cNvPr>
          <p:cNvSpPr txBox="1"/>
          <p:nvPr/>
        </p:nvSpPr>
        <p:spPr bwMode="auto">
          <a:xfrm>
            <a:off x="4905358" y="3904065"/>
            <a:ext cx="375699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Predicting Splicing</a:t>
            </a:r>
          </a:p>
        </p:txBody>
      </p:sp>
    </p:spTree>
    <p:extLst>
      <p:ext uri="{BB962C8B-B14F-4D97-AF65-F5344CB8AC3E}">
        <p14:creationId xmlns:p14="http://schemas.microsoft.com/office/powerpoint/2010/main" val="59001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3865-F151-4BC0-FD96-18DEC3AF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B32025-1447-9D48-116A-40DFF9384CE5}"/>
              </a:ext>
            </a:extLst>
          </p:cNvPr>
          <p:cNvSpPr txBox="1"/>
          <p:nvPr/>
        </p:nvSpPr>
        <p:spPr bwMode="auto">
          <a:xfrm>
            <a:off x="607119" y="471731"/>
            <a:ext cx="7092391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51389-5D81-C5AB-F48A-74F5A1AD8FB8}"/>
              </a:ext>
            </a:extLst>
          </p:cNvPr>
          <p:cNvSpPr txBox="1"/>
          <p:nvPr/>
        </p:nvSpPr>
        <p:spPr bwMode="auto">
          <a:xfrm>
            <a:off x="607118" y="1312640"/>
            <a:ext cx="7552907" cy="31393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- Borzoi uses a transformer model to predict RNA sequencing coverage from DNA sequence</a:t>
            </a:r>
            <a:r>
              <a:rPr lang="zh-CN" altLang="en-US" dirty="0"/>
              <a:t> </a:t>
            </a:r>
            <a:r>
              <a:rPr lang="en-US" altLang="zh-CN" dirty="0"/>
              <a:t>with relatively high accuracy.</a:t>
            </a:r>
          </a:p>
          <a:p>
            <a:endParaRPr lang="en-US" dirty="0"/>
          </a:p>
          <a:p>
            <a:r>
              <a:rPr lang="en-US" altLang="zh-CN" dirty="0"/>
              <a:t>- Borzoi predicts </a:t>
            </a:r>
            <a:r>
              <a:rPr lang="en-US" dirty="0"/>
              <a:t>RNA sequencing coverage with cell</a:t>
            </a:r>
            <a:r>
              <a:rPr lang="en-US" altLang="zh-CN" dirty="0"/>
              <a:t>-</a:t>
            </a:r>
            <a:r>
              <a:rPr lang="en-US" dirty="0"/>
              <a:t>type specificity.</a:t>
            </a:r>
          </a:p>
          <a:p>
            <a:endParaRPr lang="en-US" dirty="0"/>
          </a:p>
          <a:p>
            <a:r>
              <a:rPr lang="en-US" altLang="zh-CN" dirty="0"/>
              <a:t>- Borzoi outperforms </a:t>
            </a:r>
            <a:r>
              <a:rPr lang="en-US" altLang="zh-CN" dirty="0" err="1"/>
              <a:t>Enformer</a:t>
            </a:r>
            <a:r>
              <a:rPr lang="en-US" altLang="zh-CN" dirty="0"/>
              <a:t> (the previous best performing model) when predicting distal regulatory effects and </a:t>
            </a:r>
            <a:r>
              <a:rPr lang="en-US" altLang="zh-CN" dirty="0" err="1"/>
              <a:t>eQTL</a:t>
            </a:r>
            <a:r>
              <a:rPr lang="en-US" altLang="zh-CN" dirty="0"/>
              <a:t> variants</a:t>
            </a:r>
          </a:p>
          <a:p>
            <a:endParaRPr lang="en-US" altLang="zh-CN" dirty="0"/>
          </a:p>
          <a:p>
            <a:r>
              <a:rPr lang="en-US" dirty="0"/>
              <a:t>- Borzoi predicts alternative polyadenylation and splicing better than or no worse than previous state-of-art models, and Borzoi demonstrates superior performance when predicting distal effects</a:t>
            </a:r>
          </a:p>
        </p:txBody>
      </p:sp>
    </p:spTree>
    <p:extLst>
      <p:ext uri="{BB962C8B-B14F-4D97-AF65-F5344CB8AC3E}">
        <p14:creationId xmlns:p14="http://schemas.microsoft.com/office/powerpoint/2010/main" val="327894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3C768-D9ED-0785-EAD3-07683C78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04168-8DE6-EBD2-94B7-F9B2CB135699}"/>
              </a:ext>
            </a:extLst>
          </p:cNvPr>
          <p:cNvSpPr txBox="1"/>
          <p:nvPr/>
        </p:nvSpPr>
        <p:spPr bwMode="auto">
          <a:xfrm>
            <a:off x="607119" y="471731"/>
            <a:ext cx="7092391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B6139-9CEE-8DBE-7CA4-A0DE021E3410}"/>
              </a:ext>
            </a:extLst>
          </p:cNvPr>
          <p:cNvSpPr txBox="1"/>
          <p:nvPr/>
        </p:nvSpPr>
        <p:spPr bwMode="auto">
          <a:xfrm>
            <a:off x="607117" y="1143675"/>
            <a:ext cx="7552907" cy="34163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 err="1"/>
              <a:t>Consens</a:t>
            </a:r>
            <a:r>
              <a:rPr lang="en-US" sz="1200" dirty="0"/>
              <a:t>, M. E., </a:t>
            </a:r>
            <a:r>
              <a:rPr lang="en-US" sz="1200" dirty="0" err="1"/>
              <a:t>Dufault</a:t>
            </a:r>
            <a:r>
              <a:rPr lang="en-US" sz="1200" dirty="0"/>
              <a:t>, C., </a:t>
            </a:r>
            <a:r>
              <a:rPr lang="en-US" sz="1200" dirty="0" err="1"/>
              <a:t>Wainberg</a:t>
            </a:r>
            <a:r>
              <a:rPr lang="en-US" sz="1200" dirty="0"/>
              <a:t>, M., Forster, D., </a:t>
            </a:r>
            <a:r>
              <a:rPr lang="en-US" sz="1200" dirty="0" err="1"/>
              <a:t>Karimzadeh</a:t>
            </a:r>
            <a:r>
              <a:rPr lang="en-US" sz="1200" dirty="0"/>
              <a:t>, M., </a:t>
            </a:r>
            <a:r>
              <a:rPr lang="en-US" sz="1200" dirty="0" err="1"/>
              <a:t>Goodarzi</a:t>
            </a:r>
            <a:r>
              <a:rPr lang="en-US" sz="1200" dirty="0"/>
              <a:t>, H., et al. (2023). To transformers and beyond: Large Language Models for the genome. </a:t>
            </a:r>
            <a:r>
              <a:rPr lang="en-US" sz="1200" dirty="0" err="1"/>
              <a:t>arXiv</a:t>
            </a:r>
            <a:r>
              <a:rPr lang="en-US" sz="1200" dirty="0"/>
              <a:t> [q-</a:t>
            </a:r>
            <a:r>
              <a:rPr lang="en-US" sz="1200" dirty="0" err="1"/>
              <a:t>bio.GN</a:t>
            </a:r>
            <a:r>
              <a:rPr lang="en-US" sz="1200" dirty="0"/>
              <a:t>]. Available at: http://</a:t>
            </a:r>
            <a:r>
              <a:rPr lang="en-US" sz="1200" dirty="0" err="1"/>
              <a:t>arxiv.org</a:t>
            </a:r>
            <a:r>
              <a:rPr lang="en-US" sz="1200" dirty="0"/>
              <a:t>/abs/2311.07621 (Accessed October 9, 2024).</a:t>
            </a:r>
          </a:p>
          <a:p>
            <a:endParaRPr lang="en-US" sz="1200" dirty="0"/>
          </a:p>
          <a:p>
            <a:r>
              <a:rPr lang="en-US" sz="1200" dirty="0" err="1"/>
              <a:t>Fudenberg</a:t>
            </a:r>
            <a:r>
              <a:rPr lang="en-US" sz="1200" dirty="0"/>
              <a:t>, G., Kelley, D. R., and Pollard, K. S. (2020). Predicting 3D genome folding from DNA sequence with Akita. Nat. Methods 17, 1111–1117.</a:t>
            </a:r>
          </a:p>
          <a:p>
            <a:endParaRPr lang="en-US" sz="1200" dirty="0"/>
          </a:p>
          <a:p>
            <a:r>
              <a:rPr lang="en-US" sz="1200" dirty="0" err="1"/>
              <a:t>Karollus</a:t>
            </a:r>
            <a:r>
              <a:rPr lang="en-US" sz="1200" dirty="0"/>
              <a:t>, A., </a:t>
            </a:r>
            <a:r>
              <a:rPr lang="en-US" sz="1200" dirty="0" err="1"/>
              <a:t>Mauermeier</a:t>
            </a:r>
            <a:r>
              <a:rPr lang="en-US" sz="1200" dirty="0"/>
              <a:t>, T., and </a:t>
            </a:r>
            <a:r>
              <a:rPr lang="en-US" sz="1200" dirty="0" err="1"/>
              <a:t>Gagneur</a:t>
            </a:r>
            <a:r>
              <a:rPr lang="en-US" sz="1200" dirty="0"/>
              <a:t>, J. (2023). Current sequence-based models capture gene expression determinants in promoters but mostly ignore distal enhancers. Genome Biol. 24, 56.</a:t>
            </a:r>
          </a:p>
          <a:p>
            <a:endParaRPr lang="en-US" sz="1200" dirty="0"/>
          </a:p>
          <a:p>
            <a:r>
              <a:rPr lang="en-US" sz="1200" dirty="0"/>
              <a:t>Linder, J., Srivastava, D., Yuan, H., Agarwal, V., and Kelley, D. R. (2023). Predicting RNA-seq coverage from DNA sequence as a unifying model of gene regulation. </a:t>
            </a:r>
            <a:r>
              <a:rPr lang="en-US" sz="1200" dirty="0" err="1"/>
              <a:t>bioRxiv</a:t>
            </a:r>
            <a:r>
              <a:rPr lang="en-US" sz="1200" dirty="0"/>
              <a:t>, 2023.08.30.555582. </a:t>
            </a:r>
            <a:r>
              <a:rPr lang="en-US" sz="1200" dirty="0" err="1"/>
              <a:t>doi</a:t>
            </a:r>
            <a:r>
              <a:rPr lang="en-US" sz="1200" dirty="0"/>
              <a:t>: 10.1101/2023.08.30.555582</a:t>
            </a:r>
          </a:p>
          <a:p>
            <a:endParaRPr lang="en-US" sz="1200" dirty="0"/>
          </a:p>
          <a:p>
            <a:r>
              <a:rPr lang="en-US" sz="1200" dirty="0"/>
              <a:t>Min, A., Schreiber, J., </a:t>
            </a:r>
            <a:r>
              <a:rPr lang="en-US" sz="1200" dirty="0" err="1"/>
              <a:t>Kundaje</a:t>
            </a:r>
            <a:r>
              <a:rPr lang="en-US" sz="1200" dirty="0"/>
              <a:t>, A., and Noble, W. S. (2024). Predicting chromatin conformation contact maps. </a:t>
            </a:r>
            <a:r>
              <a:rPr lang="en-US" sz="1200" dirty="0" err="1"/>
              <a:t>bioRxivorg</a:t>
            </a:r>
            <a:r>
              <a:rPr lang="en-US" sz="1200" dirty="0"/>
              <a:t>, 2024.04.12.589240.</a:t>
            </a:r>
          </a:p>
          <a:p>
            <a:endParaRPr lang="en-US" sz="1200" dirty="0"/>
          </a:p>
          <a:p>
            <a:r>
              <a:rPr lang="en-US" sz="1200" dirty="0"/>
              <a:t>Tang, Z., </a:t>
            </a:r>
            <a:r>
              <a:rPr lang="en-US" sz="1200" dirty="0" err="1"/>
              <a:t>Toneyan</a:t>
            </a:r>
            <a:r>
              <a:rPr lang="en-US" sz="1200" dirty="0"/>
              <a:t>, S., and Koo, P. K. (2023). Current approaches to genomic deep learning struggle to fully capture human genetic variation. Nat. Genet. 55, 2021–2022.</a:t>
            </a:r>
          </a:p>
        </p:txBody>
      </p:sp>
    </p:spTree>
    <p:extLst>
      <p:ext uri="{BB962C8B-B14F-4D97-AF65-F5344CB8AC3E}">
        <p14:creationId xmlns:p14="http://schemas.microsoft.com/office/powerpoint/2010/main" val="268167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49C51-0EFF-7EEB-C0DF-43C965905413}"/>
              </a:ext>
            </a:extLst>
          </p:cNvPr>
          <p:cNvSpPr txBox="1"/>
          <p:nvPr/>
        </p:nvSpPr>
        <p:spPr bwMode="auto">
          <a:xfrm>
            <a:off x="607119" y="471731"/>
            <a:ext cx="7092391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Central dogma of biology</a:t>
            </a:r>
          </a:p>
        </p:txBody>
      </p:sp>
      <p:pic>
        <p:nvPicPr>
          <p:cNvPr id="5" name="Picture 4" descr="Central dogma, translation, transcription [with exercise questions] | Dai  Liang Group">
            <a:extLst>
              <a:ext uri="{FF2B5EF4-FFF2-40B4-BE49-F238E27FC236}">
                <a16:creationId xmlns:a16="http://schemas.microsoft.com/office/drawing/2014/main" id="{77A65CB7-D825-CEC1-355E-7BE0D36F5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9" y="1274769"/>
            <a:ext cx="6275975" cy="28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45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A600F-D290-9AFE-79FC-92955B67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C7793-6ABD-B3A7-398D-F038A799FD25}"/>
              </a:ext>
            </a:extLst>
          </p:cNvPr>
          <p:cNvSpPr txBox="1"/>
          <p:nvPr/>
        </p:nvSpPr>
        <p:spPr bwMode="auto">
          <a:xfrm>
            <a:off x="607119" y="471731"/>
            <a:ext cx="7092391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Predicting biological insights from DNA sequence</a:t>
            </a:r>
          </a:p>
        </p:txBody>
      </p:sp>
      <p:pic>
        <p:nvPicPr>
          <p:cNvPr id="9" name="Picture 8" descr="A diagram of a dna&#10;&#10;Description automatically generated">
            <a:extLst>
              <a:ext uri="{FF2B5EF4-FFF2-40B4-BE49-F238E27FC236}">
                <a16:creationId xmlns:a16="http://schemas.microsoft.com/office/drawing/2014/main" id="{38CDD9B2-284B-E7DF-620B-9A91BFF5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49" y="1535887"/>
            <a:ext cx="6917086" cy="30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4B95-C0EF-0241-5B10-FC9007508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4DC93-F1CE-88C2-F37A-88BC58BB5AEB}"/>
              </a:ext>
            </a:extLst>
          </p:cNvPr>
          <p:cNvSpPr txBox="1"/>
          <p:nvPr/>
        </p:nvSpPr>
        <p:spPr bwMode="auto">
          <a:xfrm>
            <a:off x="607119" y="471731"/>
            <a:ext cx="7092391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Advantages of using a sequence-to-X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B7ABD-8B5B-0425-7A9C-DFCD7414E367}"/>
              </a:ext>
            </a:extLst>
          </p:cNvPr>
          <p:cNvSpPr txBox="1"/>
          <p:nvPr/>
        </p:nvSpPr>
        <p:spPr bwMode="auto">
          <a:xfrm>
            <a:off x="607118" y="1866202"/>
            <a:ext cx="7531041" cy="230832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- Capturing the additive/non-additive effects of multiple variants from the same haplotype</a:t>
            </a:r>
          </a:p>
          <a:p>
            <a:endParaRPr lang="en-US" dirty="0"/>
          </a:p>
          <a:p>
            <a:r>
              <a:rPr lang="en-US" dirty="0"/>
              <a:t>- Capturing long-distance interaction in the genome</a:t>
            </a:r>
          </a:p>
          <a:p>
            <a:endParaRPr lang="en-US" dirty="0"/>
          </a:p>
          <a:p>
            <a:r>
              <a:rPr lang="en-US" dirty="0"/>
              <a:t>- Rich modalities of predicted values in addition to association statistics (maps, tracks, coverage,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6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4E3CE-9B47-2DB8-1051-0DA337FD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2E7C13-3E05-028E-B62D-4F066866EFD7}"/>
              </a:ext>
            </a:extLst>
          </p:cNvPr>
          <p:cNvSpPr txBox="1"/>
          <p:nvPr/>
        </p:nvSpPr>
        <p:spPr bwMode="auto">
          <a:xfrm>
            <a:off x="607119" y="446792"/>
            <a:ext cx="7092391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Many sequence-to-X methods are emerging at the moment</a:t>
            </a: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2B588DDA-67E9-47FA-7836-27FDC29C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25" y="1548949"/>
            <a:ext cx="4271061" cy="1679439"/>
          </a:xfrm>
          <a:prstGeom prst="rect">
            <a:avLst/>
          </a:prstGeom>
        </p:spPr>
      </p:pic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777D4697-5DB2-F5C8-CCF3-E1A999BE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9" y="2882449"/>
            <a:ext cx="4447486" cy="1626320"/>
          </a:xfrm>
          <a:prstGeom prst="rect">
            <a:avLst/>
          </a:prstGeom>
        </p:spPr>
      </p:pic>
      <p:pic>
        <p:nvPicPr>
          <p:cNvPr id="8" name="Picture 7" descr="A close-up of a contact us&#10;&#10;Description automatically generated">
            <a:extLst>
              <a:ext uri="{FF2B5EF4-FFF2-40B4-BE49-F238E27FC236}">
                <a16:creationId xmlns:a16="http://schemas.microsoft.com/office/drawing/2014/main" id="{2EA77AF2-3A41-609C-63C9-689B2EB6A6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474"/>
          <a:stretch/>
        </p:blipFill>
        <p:spPr>
          <a:xfrm>
            <a:off x="248751" y="1509193"/>
            <a:ext cx="4351385" cy="13335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D3686F8-A1A2-0E27-E51F-FA2976D11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960" y="3228388"/>
            <a:ext cx="4271061" cy="13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6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F1900-DBF3-78D1-EDE2-3288FBFF2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14AFB-1FF1-9697-B01B-83236FC767F8}"/>
              </a:ext>
            </a:extLst>
          </p:cNvPr>
          <p:cNvSpPr txBox="1"/>
          <p:nvPr/>
        </p:nvSpPr>
        <p:spPr bwMode="auto">
          <a:xfrm>
            <a:off x="607119" y="471731"/>
            <a:ext cx="7706887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Predicting RNA-seq coverage from DNA sequence using Borzoi</a:t>
            </a:r>
          </a:p>
        </p:txBody>
      </p:sp>
      <p:pic>
        <p:nvPicPr>
          <p:cNvPr id="4" name="Picture 3" descr="A close-up of a business card&#10;&#10;Description automatically generated">
            <a:extLst>
              <a:ext uri="{FF2B5EF4-FFF2-40B4-BE49-F238E27FC236}">
                <a16:creationId xmlns:a16="http://schemas.microsoft.com/office/drawing/2014/main" id="{99276BA5-7F96-568B-2FAB-162F09DF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12148"/>
            <a:ext cx="7772400" cy="20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8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19C05-E20C-3EA2-62D7-0A671D47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8BEAB-98C9-77EE-8D6C-15A028524591}"/>
              </a:ext>
            </a:extLst>
          </p:cNvPr>
          <p:cNvSpPr txBox="1"/>
          <p:nvPr/>
        </p:nvSpPr>
        <p:spPr bwMode="auto">
          <a:xfrm>
            <a:off x="607119" y="471731"/>
            <a:ext cx="7706887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Objective of the model</a:t>
            </a:r>
          </a:p>
        </p:txBody>
      </p:sp>
      <p:pic>
        <p:nvPicPr>
          <p:cNvPr id="6146" name="Picture 2" descr="chart of target regions 1 and 2">
            <a:extLst>
              <a:ext uri="{FF2B5EF4-FFF2-40B4-BE49-F238E27FC236}">
                <a16:creationId xmlns:a16="http://schemas.microsoft.com/office/drawing/2014/main" id="{F0CFAA8E-F61D-90A3-4C6C-F5768FE7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5" y="2693435"/>
            <a:ext cx="5162843" cy="161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enomic Sequencing and DNA Sequencing, A Brief Guide | Danaher Life Sciences">
            <a:extLst>
              <a:ext uri="{FF2B5EF4-FFF2-40B4-BE49-F238E27FC236}">
                <a16:creationId xmlns:a16="http://schemas.microsoft.com/office/drawing/2014/main" id="{DD0565E5-FF94-E08A-6D52-1C22AEAE4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2" b="47634"/>
          <a:stretch/>
        </p:blipFill>
        <p:spPr bwMode="auto">
          <a:xfrm>
            <a:off x="917091" y="1548630"/>
            <a:ext cx="3654909" cy="5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77E229B1-3AFC-71AC-8F4D-2A2E83EF5E68}"/>
              </a:ext>
            </a:extLst>
          </p:cNvPr>
          <p:cNvSpPr/>
          <p:nvPr/>
        </p:nvSpPr>
        <p:spPr bwMode="auto">
          <a:xfrm>
            <a:off x="2632676" y="2257337"/>
            <a:ext cx="223738" cy="436098"/>
          </a:xfrm>
          <a:prstGeom prst="downArrow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dirty="0" err="1">
              <a:ln w="0"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9E8FE-2E5A-D683-3457-472E2187A4CB}"/>
              </a:ext>
            </a:extLst>
          </p:cNvPr>
          <p:cNvSpPr txBox="1"/>
          <p:nvPr/>
        </p:nvSpPr>
        <p:spPr bwMode="auto">
          <a:xfrm>
            <a:off x="2935805" y="2290720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Predict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A163C-14E5-2B6B-74E6-4B8411C8667A}"/>
              </a:ext>
            </a:extLst>
          </p:cNvPr>
          <p:cNvSpPr txBox="1"/>
          <p:nvPr/>
        </p:nvSpPr>
        <p:spPr bwMode="auto">
          <a:xfrm>
            <a:off x="4572000" y="1705404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DNA 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E53BB-E747-9AC9-F094-FB64AC04B3FF}"/>
              </a:ext>
            </a:extLst>
          </p:cNvPr>
          <p:cNvSpPr txBox="1"/>
          <p:nvPr/>
        </p:nvSpPr>
        <p:spPr bwMode="auto">
          <a:xfrm>
            <a:off x="4572000" y="3970875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RNA Sequencing Coverage</a:t>
            </a:r>
          </a:p>
        </p:txBody>
      </p:sp>
    </p:spTree>
    <p:extLst>
      <p:ext uri="{BB962C8B-B14F-4D97-AF65-F5344CB8AC3E}">
        <p14:creationId xmlns:p14="http://schemas.microsoft.com/office/powerpoint/2010/main" val="364633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6789-378E-24BF-A889-5FC3E3E3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F29E67-DBD1-87D1-E5CE-B6195B8E9666}"/>
              </a:ext>
            </a:extLst>
          </p:cNvPr>
          <p:cNvSpPr txBox="1"/>
          <p:nvPr/>
        </p:nvSpPr>
        <p:spPr bwMode="auto">
          <a:xfrm>
            <a:off x="607119" y="471731"/>
            <a:ext cx="7706887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of the model</a:t>
            </a:r>
          </a:p>
        </p:txBody>
      </p:sp>
      <p:pic>
        <p:nvPicPr>
          <p:cNvPr id="4" name="Picture 3" descr="A diagram of a structure&#10;&#10;Description automatically generated">
            <a:extLst>
              <a:ext uri="{FF2B5EF4-FFF2-40B4-BE49-F238E27FC236}">
                <a16:creationId xmlns:a16="http://schemas.microsoft.com/office/drawing/2014/main" id="{7D0F75F5-271B-EB93-5E46-6FDF9212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6506"/>
            <a:ext cx="3515026" cy="3515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3A907-ADE3-ABB6-9DC1-A7441149C3AE}"/>
              </a:ext>
            </a:extLst>
          </p:cNvPr>
          <p:cNvSpPr txBox="1"/>
          <p:nvPr/>
        </p:nvSpPr>
        <p:spPr bwMode="auto">
          <a:xfrm>
            <a:off x="688207" y="1152133"/>
            <a:ext cx="3777915" cy="33239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ENCODE Project:</a:t>
            </a:r>
          </a:p>
          <a:p>
            <a:r>
              <a:rPr lang="en-US" sz="1400" dirty="0"/>
              <a:t>900 human RNA-seq datasets</a:t>
            </a:r>
          </a:p>
          <a:p>
            <a:r>
              <a:rPr lang="en-US" sz="1400" dirty="0"/>
              <a:t>600 mouse RNA-seq datasets</a:t>
            </a:r>
          </a:p>
          <a:p>
            <a:r>
              <a:rPr lang="en-US" sz="1400" dirty="0" err="1"/>
              <a:t>GTEx</a:t>
            </a:r>
            <a:r>
              <a:rPr lang="en-US" sz="1400" dirty="0"/>
              <a:t> Tissues (processed by recount3):</a:t>
            </a:r>
          </a:p>
          <a:p>
            <a:r>
              <a:rPr lang="en-US" sz="1400" dirty="0"/>
              <a:t>2-3 replicates for each </a:t>
            </a:r>
            <a:r>
              <a:rPr lang="en-US" sz="1400" dirty="0" err="1"/>
              <a:t>GTEx</a:t>
            </a:r>
            <a:r>
              <a:rPr lang="en-US" sz="1400" dirty="0"/>
              <a:t> tissue</a:t>
            </a:r>
          </a:p>
          <a:p>
            <a:r>
              <a:rPr lang="en-US" sz="1400" dirty="0"/>
              <a:t>Additional Regulatory Data (for identifying distal regulatory elements):</a:t>
            </a:r>
          </a:p>
          <a:p>
            <a:r>
              <a:rPr lang="en-US" sz="1400" dirty="0"/>
              <a:t>+</a:t>
            </a:r>
          </a:p>
          <a:p>
            <a:r>
              <a:rPr lang="en-US" sz="1400" b="1" dirty="0" err="1"/>
              <a:t>Enformer</a:t>
            </a:r>
            <a:r>
              <a:rPr lang="en-US" sz="1400" b="1" dirty="0"/>
              <a:t> Model Training Datasets:</a:t>
            </a:r>
          </a:p>
          <a:p>
            <a:r>
              <a:rPr lang="en-US" sz="1400" dirty="0"/>
              <a:t>CAGE (Cap Analysis of Gene Expression) Tracks</a:t>
            </a:r>
          </a:p>
          <a:p>
            <a:r>
              <a:rPr lang="en-US" sz="1400" dirty="0"/>
              <a:t>DNase-seq Tracks (measuring DNA accessibility)</a:t>
            </a:r>
          </a:p>
          <a:p>
            <a:r>
              <a:rPr lang="en-US" sz="1400" dirty="0"/>
              <a:t>ATAC-seq Tracks (measuring chromatin accessibility)</a:t>
            </a:r>
          </a:p>
          <a:p>
            <a:r>
              <a:rPr lang="en-US" sz="1400" dirty="0" err="1"/>
              <a:t>ChIP</a:t>
            </a:r>
            <a:r>
              <a:rPr lang="en-US" sz="1400" dirty="0"/>
              <a:t>-seq Tracks (for protein-DNA interactions, like transcription factor binding)</a:t>
            </a:r>
          </a:p>
        </p:txBody>
      </p:sp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DD44EF38-E332-FEDE-1390-4DD2A197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08" t="1955" r="61573" b="87699"/>
          <a:stretch/>
        </p:blipFill>
        <p:spPr>
          <a:xfrm>
            <a:off x="4572000" y="1056506"/>
            <a:ext cx="826718" cy="3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8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4D6D3-AFD5-8068-6FDB-9289CB702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322A15-932B-55D1-84DB-B0E82E2ACA15}"/>
              </a:ext>
            </a:extLst>
          </p:cNvPr>
          <p:cNvSpPr txBox="1"/>
          <p:nvPr/>
        </p:nvSpPr>
        <p:spPr bwMode="auto">
          <a:xfrm>
            <a:off x="607119" y="471731"/>
            <a:ext cx="7706887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Performance of the model</a:t>
            </a:r>
          </a:p>
        </p:txBody>
      </p:sp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B0778E76-E417-1C46-B021-40D0A1F6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19" y="1056507"/>
            <a:ext cx="4673070" cy="348596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19678866-68A6-42E8-E39B-2DB7E12F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835" y="1045933"/>
            <a:ext cx="2665765" cy="3496534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F843A55-8008-55AC-1349-E181E26D70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521" r="1770" b="81003"/>
          <a:stretch/>
        </p:blipFill>
        <p:spPr>
          <a:xfrm>
            <a:off x="8118999" y="863909"/>
            <a:ext cx="673661" cy="3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9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CSF Classic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noAutofit/>
      </a:bodyPr>
      <a:lstStyle>
        <a:defPPr marL="342900" indent="-342900">
          <a:buClr>
            <a:schemeClr val="accent1"/>
          </a:buClr>
          <a:buSzPct val="80000"/>
          <a:buFont typeface="Wingdings" charset="2"/>
          <a:buChar char="§"/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D9C2AF2E-EB53-994D-B007-E3AEEE4B0E8B}"/>
    </a:ext>
  </a:extLst>
</a:theme>
</file>

<file path=ppt/theme/theme2.xml><?xml version="1.0" encoding="utf-8"?>
<a:theme xmlns:a="http://schemas.openxmlformats.org/drawingml/2006/main" name="UCSF Contemporary Pattern 1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UCSF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5AF78529-A89B-1E41-BE10-0E2BEF66F84E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FD5D484ED57438231C5F4848B6EC7" ma:contentTypeVersion="0" ma:contentTypeDescription="Create a new document." ma:contentTypeScope="" ma:versionID="48808eaeca51724a2208bf87978978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5686649-89C0-47C3-BB59-3DECE68F3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8A51949-CE2D-4D1D-81B7-CD96A13119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48DB2A-A2BB-49B9-B517-04CB45F2482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e3_UCSF-16x9-FontA_Draft4 (1)</Template>
  <TotalTime>12153</TotalTime>
  <Words>1242</Words>
  <Application>Microsoft Macintosh PowerPoint</Application>
  <PresentationFormat>On-screen Show (16:9)</PresentationFormat>
  <Paragraphs>100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.AppleSystemUIFont</vt:lpstr>
      <vt:lpstr>Arial</vt:lpstr>
      <vt:lpstr>Garamond</vt:lpstr>
      <vt:lpstr>Wingdings</vt:lpstr>
      <vt:lpstr>UCSF Classic</vt:lpstr>
      <vt:lpstr>UCSF Contemporary Pattern 1</vt:lpstr>
      <vt:lpstr>Understanding Sequence-to-X models with Borzoi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template!</dc:title>
  <dc:subject>Presentation Template</dc:subject>
  <dc:creator>Microsoft Office User</dc:creator>
  <dc:description>Derek MacDavid | derek@bigpicdesign.com</dc:description>
  <cp:lastModifiedBy>Gu, Wanjun</cp:lastModifiedBy>
  <cp:revision>161</cp:revision>
  <dcterms:created xsi:type="dcterms:W3CDTF">2017-04-18T17:07:44Z</dcterms:created>
  <dcterms:modified xsi:type="dcterms:W3CDTF">2024-10-10T06:59:35Z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